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78" r:id="rId3"/>
    <p:sldId id="261" r:id="rId4"/>
    <p:sldId id="262" r:id="rId5"/>
    <p:sldId id="263" r:id="rId6"/>
    <p:sldId id="279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5639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050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8649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718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0529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1862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5516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9603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169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0306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9275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A5842-C8DF-4D65-B936-436CE713EDC8}" type="datetimeFigureOut">
              <a:rPr lang="zh-TW" altLang="en-US" smtClean="0"/>
              <a:t>2019/4/17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74CB0-2B6F-460E-93A3-2A7DF5317BF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5637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System on </a:t>
            </a:r>
            <a:r>
              <a:rPr lang="en-US" altLang="zh-TW" dirty="0" smtClean="0"/>
              <a:t>Chip Lab3 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r>
              <a:rPr lang="zh-TW" altLang="en-US" dirty="0" smtClean="0"/>
              <a:t>陳朝烈</a:t>
            </a:r>
            <a:endParaRPr lang="en-US" altLang="zh-TW" dirty="0" smtClean="0"/>
          </a:p>
          <a:p>
            <a:pPr algn="r"/>
            <a:r>
              <a:rPr lang="zh-TW" altLang="en-US" dirty="0" smtClean="0"/>
              <a:t>電子系 碩士 </a:t>
            </a:r>
            <a:r>
              <a:rPr lang="en-US" altLang="zh-TW" dirty="0" smtClean="0"/>
              <a:t>1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</a:p>
          <a:p>
            <a:pPr algn="r"/>
            <a:r>
              <a:rPr lang="en-US" altLang="zh-TW" dirty="0" smtClean="0"/>
              <a:t>F107112118</a:t>
            </a:r>
          </a:p>
          <a:p>
            <a:pPr algn="r"/>
            <a:r>
              <a:rPr lang="zh-TW" altLang="en-US" dirty="0" smtClean="0"/>
              <a:t>楊豐</a:t>
            </a:r>
            <a:r>
              <a:rPr lang="zh-TW" altLang="en-US" dirty="0"/>
              <a:t>瑞</a:t>
            </a:r>
          </a:p>
        </p:txBody>
      </p:sp>
    </p:spTree>
    <p:extLst>
      <p:ext uri="{BB962C8B-B14F-4D97-AF65-F5344CB8AC3E}">
        <p14:creationId xmlns:p14="http://schemas.microsoft.com/office/powerpoint/2010/main" val="1020410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Interrupt </a:t>
            </a:r>
            <a:r>
              <a:rPr lang="en-US" altLang="zh-TW" dirty="0"/>
              <a:t>introduce(Lab3)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4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為了銜接之後的課程，在此單元將會利用此頁右上角</a:t>
            </a: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附件</a:t>
            </a:r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ug585-Zynq-7000-TRM.pdf)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使用者指</a:t>
            </a: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</a:rPr>
              <a:t>南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中找出對於開發版內的中斷向量表，了解其中程式控制的中斷分佈與可程式化邏輯中的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IRQ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ID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，還有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Mask </a:t>
            </a:r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與制能暫存器位址的操控方式，內容如下 </a:t>
            </a:r>
            <a:r>
              <a:rPr lang="en-US" altLang="zh-TW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0" indent="0">
              <a:buNone/>
            </a:pPr>
            <a:endParaRPr lang="en-US" altLang="zh-TW" dirty="0" smtClean="0"/>
          </a:p>
          <a:p>
            <a:r>
              <a:rPr lang="en-US" altLang="zh-TW" dirty="0" smtClean="0"/>
              <a:t>FPGA  Interrupt Setting(Unit 7 ,Page 225~226)</a:t>
            </a:r>
          </a:p>
          <a:p>
            <a:r>
              <a:rPr lang="en-US" altLang="zh-TW" dirty="0"/>
              <a:t>Programmable Logic (PL) Interrupt IRQ ID (Unit 7 ,Page 231)</a:t>
            </a:r>
            <a:endParaRPr lang="zh-TW" altLang="en-US" dirty="0"/>
          </a:p>
          <a:p>
            <a:r>
              <a:rPr lang="en-US" altLang="zh-TW" dirty="0"/>
              <a:t>Interrupt state register(Unit 7 ,Page 234)(Appendix B , Page 1432)</a:t>
            </a:r>
          </a:p>
          <a:p>
            <a:r>
              <a:rPr lang="en-US" altLang="zh-TW" dirty="0"/>
              <a:t>Mask and </a:t>
            </a:r>
            <a:r>
              <a:rPr lang="en-US" altLang="zh-TW" dirty="0" err="1"/>
              <a:t>en</a:t>
            </a:r>
            <a:r>
              <a:rPr lang="en-US" altLang="zh-TW" dirty="0"/>
              <a:t>/disable register(Unit 7 ,Page 234)</a:t>
            </a:r>
            <a:endParaRPr lang="zh-TW" altLang="en-US" dirty="0"/>
          </a:p>
          <a:p>
            <a:pPr marL="0" indent="0">
              <a:buNone/>
            </a:pPr>
            <a:endParaRPr lang="zh-TW" altLang="en-US" dirty="0"/>
          </a:p>
        </p:txBody>
      </p:sp>
      <p:graphicFrame>
        <p:nvGraphicFramePr>
          <p:cNvPr id="12" name="物件 11"/>
          <p:cNvGraphicFramePr>
            <a:graphicFrameLocks noChangeAspect="1"/>
          </p:cNvGraphicFramePr>
          <p:nvPr/>
        </p:nvGraphicFramePr>
        <p:xfrm>
          <a:off x="7327081" y="459512"/>
          <a:ext cx="4383088" cy="1198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封裝程式殼層物件" showAsIcon="1" r:id="rId3" imgW="1880280" imgH="514800" progId="Package">
                  <p:embed/>
                </p:oleObj>
              </mc:Choice>
              <mc:Fallback>
                <p:oleObj name="封裝程式殼層物件" showAsIcon="1" r:id="rId3" imgW="1880280" imgH="514800" progId="Package">
                  <p:embed/>
                  <p:pic>
                    <p:nvPicPr>
                      <p:cNvPr id="12" name="物件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27081" y="459512"/>
                        <a:ext cx="4383088" cy="1198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7506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Interrupt </a:t>
            </a:r>
            <a:r>
              <a:rPr lang="en-US" altLang="zh-TW" dirty="0"/>
              <a:t>introduce(Lab3)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1231"/>
          </a:xfrm>
        </p:spPr>
        <p:txBody>
          <a:bodyPr>
            <a:normAutofit lnSpcReduction="10000"/>
          </a:bodyPr>
          <a:lstStyle/>
          <a:p>
            <a:r>
              <a:rPr lang="en-US" altLang="zh-TW" dirty="0" smtClean="0"/>
              <a:t>FPGA  Interrupt Setting(Unit 7 ,Page 225~226)</a:t>
            </a:r>
            <a:endParaRPr lang="zh-TW" altLang="en-US" dirty="0"/>
          </a:p>
        </p:txBody>
      </p:sp>
      <p:grpSp>
        <p:nvGrpSpPr>
          <p:cNvPr id="14" name="群組 13"/>
          <p:cNvGrpSpPr/>
          <p:nvPr/>
        </p:nvGrpSpPr>
        <p:grpSpPr>
          <a:xfrm>
            <a:off x="838200" y="2276856"/>
            <a:ext cx="5254336" cy="4575838"/>
            <a:chOff x="838200" y="2276856"/>
            <a:chExt cx="5254336" cy="4575838"/>
          </a:xfrm>
        </p:grpSpPr>
        <p:grpSp>
          <p:nvGrpSpPr>
            <p:cNvPr id="18" name="群組 17"/>
            <p:cNvGrpSpPr/>
            <p:nvPr/>
          </p:nvGrpSpPr>
          <p:grpSpPr>
            <a:xfrm>
              <a:off x="838200" y="2276856"/>
              <a:ext cx="5254336" cy="4500000"/>
              <a:chOff x="838200" y="2276856"/>
              <a:chExt cx="5254336" cy="4500000"/>
            </a:xfrm>
          </p:grpSpPr>
          <p:pic>
            <p:nvPicPr>
              <p:cNvPr id="4" name="圖片 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38200" y="2276856"/>
                <a:ext cx="5254336" cy="4500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7" name="矩形 6"/>
              <p:cNvSpPr/>
              <p:nvPr/>
            </p:nvSpPr>
            <p:spPr>
              <a:xfrm>
                <a:off x="1460500" y="3848100"/>
                <a:ext cx="1377950" cy="5080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8" name="圖片 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78200" y="4684522"/>
                <a:ext cx="1504950" cy="752475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sp>
            <p:nvSpPr>
              <p:cNvPr id="9" name="橢圓 8"/>
              <p:cNvSpPr/>
              <p:nvPr/>
            </p:nvSpPr>
            <p:spPr>
              <a:xfrm>
                <a:off x="2279650" y="5819394"/>
                <a:ext cx="254000" cy="215900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1" name="直線接點 10"/>
              <p:cNvCxnSpPr>
                <a:stCxn id="9" idx="0"/>
              </p:cNvCxnSpPr>
              <p:nvPr/>
            </p:nvCxnSpPr>
            <p:spPr>
              <a:xfrm flipV="1">
                <a:off x="2406650" y="4684522"/>
                <a:ext cx="948531" cy="113487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直線接點 15"/>
              <p:cNvCxnSpPr>
                <a:stCxn id="9" idx="5"/>
              </p:cNvCxnSpPr>
              <p:nvPr/>
            </p:nvCxnSpPr>
            <p:spPr>
              <a:xfrm flipV="1">
                <a:off x="2496453" y="5453888"/>
                <a:ext cx="2386697" cy="549788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" name="矩形 5"/>
              <p:cNvSpPr/>
              <p:nvPr/>
            </p:nvSpPr>
            <p:spPr>
              <a:xfrm>
                <a:off x="2114550" y="5981700"/>
                <a:ext cx="1085850" cy="4191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10" name="文字方塊 9"/>
            <p:cNvSpPr txBox="1"/>
            <p:nvPr/>
          </p:nvSpPr>
          <p:spPr>
            <a:xfrm flipH="1">
              <a:off x="1302384" y="3447150"/>
              <a:ext cx="1694181" cy="369332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軟體中斷功能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文字方塊 14"/>
            <p:cNvSpPr txBox="1"/>
            <p:nvPr/>
          </p:nvSpPr>
          <p:spPr>
            <a:xfrm flipH="1">
              <a:off x="3266371" y="6206363"/>
              <a:ext cx="2083897" cy="646331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solidFill>
                    <a:schemeClr val="bg1"/>
                  </a:solidFill>
                </a:rPr>
                <a:t>可程式邏輯</a:t>
              </a:r>
              <a:r>
                <a:rPr lang="en-US" altLang="zh-TW" dirty="0" smtClean="0">
                  <a:solidFill>
                    <a:schemeClr val="bg1"/>
                  </a:solidFill>
                </a:rPr>
                <a:t>(16bits)</a:t>
              </a:r>
            </a:p>
            <a:p>
              <a:r>
                <a:rPr lang="en-US" altLang="zh-TW" dirty="0" smtClean="0">
                  <a:solidFill>
                    <a:schemeClr val="bg1"/>
                  </a:solidFill>
                </a:rPr>
                <a:t>16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 個</a:t>
              </a:r>
              <a:r>
                <a:rPr lang="en-US" altLang="zh-TW" dirty="0" smtClean="0">
                  <a:solidFill>
                    <a:schemeClr val="bg1"/>
                  </a:solidFill>
                </a:rPr>
                <a:t>IRQ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 </a:t>
              </a:r>
              <a:r>
                <a:rPr lang="en-US" altLang="zh-TW" dirty="0" smtClean="0">
                  <a:solidFill>
                    <a:schemeClr val="bg1"/>
                  </a:solidFill>
                </a:rPr>
                <a:t>ID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群組 12"/>
          <p:cNvGrpSpPr/>
          <p:nvPr/>
        </p:nvGrpSpPr>
        <p:grpSpPr>
          <a:xfrm>
            <a:off x="6225011" y="2276856"/>
            <a:ext cx="5485158" cy="4500000"/>
            <a:chOff x="6225011" y="2276856"/>
            <a:chExt cx="5485158" cy="450000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25011" y="2276856"/>
              <a:ext cx="5485158" cy="45000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19" name="矩形 18"/>
            <p:cNvSpPr/>
            <p:nvPr/>
          </p:nvSpPr>
          <p:spPr>
            <a:xfrm>
              <a:off x="6388100" y="3486150"/>
              <a:ext cx="3638550" cy="221615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文字方塊 16"/>
            <p:cNvSpPr txBox="1"/>
            <p:nvPr/>
          </p:nvSpPr>
          <p:spPr>
            <a:xfrm flipH="1">
              <a:off x="6388100" y="2800819"/>
              <a:ext cx="1694181" cy="646331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>
                  <a:solidFill>
                    <a:schemeClr val="bg1"/>
                  </a:solidFill>
                </a:rPr>
                <a:t>可</a:t>
              </a:r>
              <a:r>
                <a:rPr lang="zh-TW" altLang="en-US" b="1" dirty="0" smtClean="0">
                  <a:solidFill>
                    <a:schemeClr val="bg1"/>
                  </a:solidFill>
                </a:rPr>
                <a:t>軟體控制中斷模組架構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5348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Interrupt </a:t>
            </a:r>
            <a:r>
              <a:rPr lang="en-US" altLang="zh-TW" dirty="0"/>
              <a:t>introduce(Lab3)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24383"/>
          </a:xfrm>
        </p:spPr>
        <p:txBody>
          <a:bodyPr/>
          <a:lstStyle/>
          <a:p>
            <a:r>
              <a:rPr lang="en-US" altLang="zh-TW" dirty="0" smtClean="0"/>
              <a:t>Programmable Logic (PL) Interrupt </a:t>
            </a:r>
            <a:r>
              <a:rPr lang="en-US" altLang="zh-TW" dirty="0"/>
              <a:t>IRQ </a:t>
            </a:r>
            <a:r>
              <a:rPr lang="en-US" altLang="zh-TW" dirty="0" smtClean="0"/>
              <a:t>ID (Unit 7 ,Page 231)</a:t>
            </a:r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838199" y="2350008"/>
            <a:ext cx="11067289" cy="4057650"/>
            <a:chOff x="838199" y="2350008"/>
            <a:chExt cx="11067289" cy="4057650"/>
          </a:xfrm>
        </p:grpSpPr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2350008"/>
              <a:ext cx="6429375" cy="4057650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838200" y="2734056"/>
              <a:ext cx="6429375" cy="704088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838199" y="5602224"/>
              <a:ext cx="6429376" cy="35966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4" name="肘形接點 13"/>
            <p:cNvCxnSpPr/>
            <p:nvPr/>
          </p:nvCxnSpPr>
          <p:spPr>
            <a:xfrm>
              <a:off x="7267575" y="3086100"/>
              <a:ext cx="2318321" cy="1392682"/>
            </a:xfrm>
            <a:prstGeom prst="bentConnector3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肘形接點 17"/>
            <p:cNvCxnSpPr>
              <a:stCxn id="12" idx="3"/>
            </p:cNvCxnSpPr>
            <p:nvPr/>
          </p:nvCxnSpPr>
          <p:spPr>
            <a:xfrm flipV="1">
              <a:off x="7267575" y="4478782"/>
              <a:ext cx="1159160" cy="1303274"/>
            </a:xfrm>
            <a:prstGeom prst="bentConnector2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內容版面配置區 2"/>
            <p:cNvSpPr txBox="1">
              <a:spLocks/>
            </p:cNvSpPr>
            <p:nvPr/>
          </p:nvSpPr>
          <p:spPr>
            <a:xfrm>
              <a:off x="9613328" y="3893566"/>
              <a:ext cx="2292160" cy="1170432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zh-TW" sz="2000" dirty="0" smtClean="0"/>
                <a:t>PL Interrupt IRQ ID</a:t>
              </a:r>
            </a:p>
            <a:p>
              <a:pPr marL="0" indent="0">
                <a:buNone/>
              </a:pPr>
              <a:r>
                <a:rPr lang="en-US" altLang="zh-TW" sz="2000" dirty="0" smtClean="0"/>
                <a:t>PL[  7 : 0] = 68 ~ 61</a:t>
              </a:r>
            </a:p>
            <a:p>
              <a:pPr marL="0" indent="0">
                <a:buNone/>
              </a:pPr>
              <a:r>
                <a:rPr lang="en-US" altLang="zh-TW" sz="2000" dirty="0" smtClean="0"/>
                <a:t>PL[15 : 8] = 91 ~ 84</a:t>
              </a:r>
              <a:endParaRPr lang="zh-TW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864131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Interrupt </a:t>
            </a:r>
            <a:r>
              <a:rPr lang="en-US" altLang="zh-TW" dirty="0"/>
              <a:t>introduce(Lab3)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27303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Interrupt state register(Unit 7 ,Page 234)(</a:t>
            </a:r>
            <a:r>
              <a:rPr lang="en-US" altLang="zh-TW" dirty="0"/>
              <a:t>Appendix </a:t>
            </a:r>
            <a:r>
              <a:rPr lang="en-US" altLang="zh-TW" dirty="0" smtClean="0"/>
              <a:t>B , Page 1432)</a:t>
            </a:r>
          </a:p>
          <a:p>
            <a:r>
              <a:rPr lang="en-US" altLang="zh-TW" dirty="0" smtClean="0"/>
              <a:t>Mask and </a:t>
            </a:r>
            <a:r>
              <a:rPr lang="en-US" altLang="zh-TW" dirty="0" err="1" smtClean="0"/>
              <a:t>en</a:t>
            </a:r>
            <a:r>
              <a:rPr lang="en-US" altLang="zh-TW" dirty="0" smtClean="0"/>
              <a:t>/disable register(Unit 7 ,Page 234)</a:t>
            </a:r>
            <a:endParaRPr lang="zh-TW" altLang="en-US" dirty="0"/>
          </a:p>
        </p:txBody>
      </p:sp>
      <p:grpSp>
        <p:nvGrpSpPr>
          <p:cNvPr id="10" name="群組 9"/>
          <p:cNvGrpSpPr/>
          <p:nvPr/>
        </p:nvGrpSpPr>
        <p:grpSpPr>
          <a:xfrm>
            <a:off x="821574" y="2719432"/>
            <a:ext cx="10741771" cy="3654893"/>
            <a:chOff x="821574" y="2719432"/>
            <a:chExt cx="10741771" cy="3654893"/>
          </a:xfrm>
        </p:grpSpPr>
        <p:grpSp>
          <p:nvGrpSpPr>
            <p:cNvPr id="7" name="群組 6"/>
            <p:cNvGrpSpPr/>
            <p:nvPr/>
          </p:nvGrpSpPr>
          <p:grpSpPr>
            <a:xfrm>
              <a:off x="838200" y="3108961"/>
              <a:ext cx="10725145" cy="3265364"/>
              <a:chOff x="838200" y="3108961"/>
              <a:chExt cx="10725145" cy="3265364"/>
            </a:xfrm>
          </p:grpSpPr>
          <p:pic>
            <p:nvPicPr>
              <p:cNvPr id="4" name="圖片 3"/>
              <p:cNvPicPr>
                <a:picLocks noChangeAspect="1"/>
              </p:cNvPicPr>
              <p:nvPr/>
            </p:nvPicPr>
            <p:blipFill rotWithShape="1">
              <a:blip r:embed="rId2"/>
              <a:srcRect l="607" t="2542" r="1103" b="2296"/>
              <a:stretch/>
            </p:blipFill>
            <p:spPr>
              <a:xfrm>
                <a:off x="838200" y="3108961"/>
                <a:ext cx="5400000" cy="1903417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pic>
            <p:nvPicPr>
              <p:cNvPr id="5" name="圖片 4"/>
              <p:cNvPicPr>
                <a:picLocks noChangeAspect="1"/>
              </p:cNvPicPr>
              <p:nvPr/>
            </p:nvPicPr>
            <p:blipFill rotWithShape="1">
              <a:blip r:embed="rId3"/>
              <a:srcRect l="768" t="1735" r="984" b="2047"/>
              <a:stretch/>
            </p:blipFill>
            <p:spPr>
              <a:xfrm>
                <a:off x="6257920" y="3108961"/>
                <a:ext cx="5305425" cy="2428875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pic>
            <p:nvPicPr>
              <p:cNvPr id="6" name="圖片 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8200" y="5012378"/>
                <a:ext cx="5400000" cy="1361947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8" name="文字方塊 7"/>
            <p:cNvSpPr txBox="1"/>
            <p:nvPr/>
          </p:nvSpPr>
          <p:spPr>
            <a:xfrm flipH="1">
              <a:off x="821574" y="2727745"/>
              <a:ext cx="1841771" cy="369332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中斷狀態暫存器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 flipH="1">
              <a:off x="6238199" y="2719432"/>
              <a:ext cx="2041276" cy="369332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b="1" dirty="0" smtClean="0">
                  <a:solidFill>
                    <a:schemeClr val="bg1"/>
                  </a:solidFill>
                </a:rPr>
                <a:t>遮罩與智能暫存器</a:t>
              </a:r>
              <a:endParaRPr lang="zh-TW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4095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 smtClean="0"/>
              <a:t>Lab3 Demo</a:t>
            </a:r>
            <a:endParaRPr lang="zh-TW" altLang="en-US" dirty="0"/>
          </a:p>
        </p:txBody>
      </p:sp>
      <p:pic>
        <p:nvPicPr>
          <p:cNvPr id="5" name="SoCLab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55375" y="1690688"/>
            <a:ext cx="528125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905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228</Words>
  <Application>Microsoft Office PowerPoint</Application>
  <PresentationFormat>寬螢幕</PresentationFormat>
  <Paragraphs>29</Paragraphs>
  <Slides>6</Slides>
  <Notes>0</Notes>
  <HiddenSlides>0</HiddenSlides>
  <MMClips>1</MMClips>
  <ScaleCrop>false</ScaleCrop>
  <HeadingPairs>
    <vt:vector size="8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3" baseType="lpstr">
      <vt:lpstr>新細明體</vt:lpstr>
      <vt:lpstr>標楷體</vt:lpstr>
      <vt:lpstr>Arial</vt:lpstr>
      <vt:lpstr>Calibri</vt:lpstr>
      <vt:lpstr>Calibri Light</vt:lpstr>
      <vt:lpstr>Office 佈景主題</vt:lpstr>
      <vt:lpstr>封裝程式殼層物件</vt:lpstr>
      <vt:lpstr>System on Chip Lab3 </vt:lpstr>
      <vt:lpstr>Interrupt introduce(Lab3)</vt:lpstr>
      <vt:lpstr>Interrupt introduce(Lab3)</vt:lpstr>
      <vt:lpstr>Interrupt introduce(Lab3)</vt:lpstr>
      <vt:lpstr>Interrupt introduce(Lab3)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Student</dc:creator>
  <cp:lastModifiedBy>Student</cp:lastModifiedBy>
  <cp:revision>32</cp:revision>
  <dcterms:created xsi:type="dcterms:W3CDTF">2019-04-10T09:36:23Z</dcterms:created>
  <dcterms:modified xsi:type="dcterms:W3CDTF">2019-04-17T09:54:05Z</dcterms:modified>
</cp:coreProperties>
</file>

<file path=docProps/thumbnail.jpeg>
</file>